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7"/>
  </p:notesMasterIdLst>
  <p:sldIdLst>
    <p:sldId id="256" r:id="rId2"/>
    <p:sldId id="260" r:id="rId3"/>
    <p:sldId id="258" r:id="rId4"/>
    <p:sldId id="272" r:id="rId5"/>
    <p:sldId id="259" r:id="rId6"/>
    <p:sldId id="267" r:id="rId7"/>
    <p:sldId id="397" r:id="rId8"/>
    <p:sldId id="261" r:id="rId9"/>
    <p:sldId id="268" r:id="rId10"/>
    <p:sldId id="313" r:id="rId11"/>
    <p:sldId id="264" r:id="rId12"/>
    <p:sldId id="294" r:id="rId13"/>
    <p:sldId id="265" r:id="rId14"/>
    <p:sldId id="279" r:id="rId15"/>
    <p:sldId id="282" r:id="rId16"/>
    <p:sldId id="283" r:id="rId17"/>
    <p:sldId id="271" r:id="rId18"/>
    <p:sldId id="270" r:id="rId19"/>
    <p:sldId id="280" r:id="rId20"/>
    <p:sldId id="275" r:id="rId21"/>
    <p:sldId id="277" r:id="rId22"/>
    <p:sldId id="276" r:id="rId23"/>
    <p:sldId id="281" r:id="rId24"/>
    <p:sldId id="284" r:id="rId25"/>
    <p:sldId id="372" r:id="rId26"/>
    <p:sldId id="398" r:id="rId27"/>
    <p:sldId id="285" r:id="rId28"/>
    <p:sldId id="316" r:id="rId29"/>
    <p:sldId id="317" r:id="rId30"/>
    <p:sldId id="288" r:id="rId31"/>
    <p:sldId id="348" r:id="rId32"/>
    <p:sldId id="367" r:id="rId33"/>
    <p:sldId id="368" r:id="rId34"/>
    <p:sldId id="350" r:id="rId35"/>
    <p:sldId id="362" r:id="rId36"/>
    <p:sldId id="351" r:id="rId37"/>
    <p:sldId id="369" r:id="rId38"/>
    <p:sldId id="352" r:id="rId39"/>
    <p:sldId id="355" r:id="rId40"/>
    <p:sldId id="363" r:id="rId41"/>
    <p:sldId id="364" r:id="rId42"/>
    <p:sldId id="356" r:id="rId43"/>
    <p:sldId id="365" r:id="rId44"/>
    <p:sldId id="370" r:id="rId45"/>
    <p:sldId id="371" r:id="rId46"/>
    <p:sldId id="366" r:id="rId47"/>
    <p:sldId id="287" r:id="rId48"/>
    <p:sldId id="298" r:id="rId49"/>
    <p:sldId id="292" r:id="rId50"/>
    <p:sldId id="296" r:id="rId51"/>
    <p:sldId id="295" r:id="rId52"/>
    <p:sldId id="297" r:id="rId53"/>
    <p:sldId id="300" r:id="rId54"/>
    <p:sldId id="301" r:id="rId55"/>
    <p:sldId id="302" r:id="rId56"/>
    <p:sldId id="303" r:id="rId57"/>
    <p:sldId id="304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23" r:id="rId66"/>
    <p:sldId id="324" r:id="rId67"/>
    <p:sldId id="326" r:id="rId68"/>
    <p:sldId id="377" r:id="rId69"/>
    <p:sldId id="375" r:id="rId70"/>
    <p:sldId id="376" r:id="rId71"/>
    <p:sldId id="327" r:id="rId72"/>
    <p:sldId id="337" r:id="rId73"/>
    <p:sldId id="289" r:id="rId74"/>
    <p:sldId id="339" r:id="rId75"/>
    <p:sldId id="338" r:id="rId76"/>
    <p:sldId id="330" r:id="rId77"/>
    <p:sldId id="331" r:id="rId78"/>
    <p:sldId id="342" r:id="rId79"/>
    <p:sldId id="332" r:id="rId80"/>
    <p:sldId id="357" r:id="rId81"/>
    <p:sldId id="346" r:id="rId82"/>
    <p:sldId id="347" r:id="rId83"/>
    <p:sldId id="354" r:id="rId84"/>
    <p:sldId id="361" r:id="rId85"/>
    <p:sldId id="291" r:id="rId86"/>
    <p:sldId id="390" r:id="rId87"/>
    <p:sldId id="358" r:id="rId88"/>
    <p:sldId id="359" r:id="rId89"/>
    <p:sldId id="378" r:id="rId90"/>
    <p:sldId id="380" r:id="rId91"/>
    <p:sldId id="381" r:id="rId92"/>
    <p:sldId id="382" r:id="rId93"/>
    <p:sldId id="389" r:id="rId94"/>
    <p:sldId id="392" r:id="rId95"/>
    <p:sldId id="360" r:id="rId96"/>
    <p:sldId id="393" r:id="rId97"/>
    <p:sldId id="394" r:id="rId98"/>
    <p:sldId id="395" r:id="rId99"/>
    <p:sldId id="396" r:id="rId100"/>
    <p:sldId id="290" r:id="rId101"/>
    <p:sldId id="257" r:id="rId102"/>
    <p:sldId id="293" r:id="rId103"/>
    <p:sldId id="262" r:id="rId104"/>
    <p:sldId id="328" r:id="rId105"/>
    <p:sldId id="341" r:id="rId106"/>
    <p:sldId id="343" r:id="rId107"/>
    <p:sldId id="344" r:id="rId108"/>
    <p:sldId id="373" r:id="rId109"/>
    <p:sldId id="374" r:id="rId110"/>
    <p:sldId id="383" r:id="rId111"/>
    <p:sldId id="384" r:id="rId112"/>
    <p:sldId id="385" r:id="rId113"/>
    <p:sldId id="386" r:id="rId114"/>
    <p:sldId id="387" r:id="rId115"/>
    <p:sldId id="388" r:id="rId1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FE"/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5857" autoAdjust="0"/>
  </p:normalViewPr>
  <p:slideViewPr>
    <p:cSldViewPr snapToGrid="0">
      <p:cViewPr>
        <p:scale>
          <a:sx n="66" d="100"/>
          <a:sy n="66" d="100"/>
        </p:scale>
        <p:origin x="1788" y="10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10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Relationship Id="rId4" Type="http://schemas.openxmlformats.org/officeDocument/2006/relationships/image" Target="../media/image138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Relationship Id="rId4" Type="http://schemas.openxmlformats.org/officeDocument/2006/relationships/image" Target="../media/image158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15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26/05/2015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34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26/05/2015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26/05/2015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26/05/2015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26/05/2015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26/05/2015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26/05/2015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26/05/2015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26/05/2015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26/05/2015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0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0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8.vsdx"/><Relationship Id="rId13" Type="http://schemas.openxmlformats.org/officeDocument/2006/relationships/image" Target="../media/image163.png"/><Relationship Id="rId3" Type="http://schemas.openxmlformats.org/officeDocument/2006/relationships/package" Target="../embeddings/Dessin_Microsoft_Visio36.vsdx"/><Relationship Id="rId7" Type="http://schemas.openxmlformats.org/officeDocument/2006/relationships/image" Target="../media/image99.emf"/><Relationship Id="rId12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Dessin_Microsoft_Visio37.vsdx"/><Relationship Id="rId11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package" Target="../embeddings/Dessin_Microsoft_Visio40.vsdx"/><Relationship Id="rId4" Type="http://schemas.openxmlformats.org/officeDocument/2006/relationships/image" Target="../media/image159.emf"/><Relationship Id="rId9" Type="http://schemas.openxmlformats.org/officeDocument/2006/relationships/package" Target="../embeddings/Dessin_Microsoft_Visio39.vsdx"/><Relationship Id="rId14" Type="http://schemas.openxmlformats.org/officeDocument/2006/relationships/image" Target="../media/image16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png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png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png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7.png"/><Relationship Id="rId7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7.wdp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4.png"/><Relationship Id="rId7" Type="http://schemas.openxmlformats.org/officeDocument/2006/relationships/image" Target="../media/image62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0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30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7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9.vsdx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0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9.emf"/><Relationship Id="rId11" Type="http://schemas.openxmlformats.org/officeDocument/2006/relationships/image" Target="../media/image830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0.png"/><Relationship Id="rId4" Type="http://schemas.openxmlformats.org/officeDocument/2006/relationships/image" Target="../media/image98.emf"/><Relationship Id="rId9" Type="http://schemas.openxmlformats.org/officeDocument/2006/relationships/package" Target="../embeddings/Dessin_Microsoft_Visio14.vsdx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99.emf"/><Relationship Id="rId12" Type="http://schemas.openxmlformats.org/officeDocument/2006/relationships/image" Target="../media/image8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0.png"/><Relationship Id="rId5" Type="http://schemas.openxmlformats.org/officeDocument/2006/relationships/image" Target="../media/image870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100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0.png"/><Relationship Id="rId5" Type="http://schemas.openxmlformats.org/officeDocument/2006/relationships/image" Target="../media/image101.emf"/><Relationship Id="rId4" Type="http://schemas.openxmlformats.org/officeDocument/2006/relationships/package" Target="../embeddings/Dessin_Microsoft_Visio20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3.png"/><Relationship Id="rId4" Type="http://schemas.openxmlformats.org/officeDocument/2006/relationships/image" Target="../media/image102.emf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package" Target="../embeddings/Dessin_Microsoft_Visio22.vsdx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png"/><Relationship Id="rId5" Type="http://schemas.openxmlformats.org/officeDocument/2006/relationships/image" Target="../media/image65.png"/><Relationship Id="rId4" Type="http://schemas.openxmlformats.org/officeDocument/2006/relationships/image" Target="../media/image104.emf"/><Relationship Id="rId9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67.png"/><Relationship Id="rId3" Type="http://schemas.openxmlformats.org/officeDocument/2006/relationships/image" Target="../media/image65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1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png"/><Relationship Id="rId11" Type="http://schemas.openxmlformats.org/officeDocument/2006/relationships/image" Target="../media/image1000.png"/><Relationship Id="rId5" Type="http://schemas.openxmlformats.org/officeDocument/2006/relationships/image" Target="../media/image105.emf"/><Relationship Id="rId10" Type="http://schemas.openxmlformats.org/officeDocument/2006/relationships/image" Target="../media/image99.png"/><Relationship Id="rId4" Type="http://schemas.openxmlformats.org/officeDocument/2006/relationships/package" Target="../embeddings/Dessin_Microsoft_Visio23.vsdx"/><Relationship Id="rId9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6.emf"/><Relationship Id="rId4" Type="http://schemas.openxmlformats.org/officeDocument/2006/relationships/package" Target="../embeddings/Dessin_Microsoft_Visio24.vsdx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7.emf"/><Relationship Id="rId10" Type="http://schemas.openxmlformats.org/officeDocument/2006/relationships/image" Target="../media/image11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2.png"/><Relationship Id="rId1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31.emf"/><Relationship Id="rId4" Type="http://schemas.openxmlformats.org/officeDocument/2006/relationships/package" Target="../embeddings/Dessin_Microsoft_Visio25.vsd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32.emf"/><Relationship Id="rId4" Type="http://schemas.openxmlformats.org/officeDocument/2006/relationships/package" Target="../embeddings/Dessin_Microsoft_Visio26.vsdx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notesSlide" Target="../notesSlides/notesSlide10.xml"/><Relationship Id="rId7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notesSlide" Target="../notesSlides/notesSlide11.xml"/><Relationship Id="rId7" Type="http://schemas.openxmlformats.org/officeDocument/2006/relationships/package" Target="../embeddings/Dessin_Microsoft_Visio2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Dessin_Microsoft_Visio30.vsdx"/><Relationship Id="rId12" Type="http://schemas.openxmlformats.org/officeDocument/2006/relationships/image" Target="../media/image1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5.emf"/><Relationship Id="rId11" Type="http://schemas.openxmlformats.org/officeDocument/2006/relationships/package" Target="../embeddings/Dessin_Microsoft_Visio32.vsdx"/><Relationship Id="rId5" Type="http://schemas.openxmlformats.org/officeDocument/2006/relationships/package" Target="../embeddings/Dessin_Microsoft_Visio29.vsdx"/><Relationship Id="rId10" Type="http://schemas.openxmlformats.org/officeDocument/2006/relationships/image" Target="../media/image137.emf"/><Relationship Id="rId4" Type="http://schemas.openxmlformats.org/officeDocument/2006/relationships/image" Target="../media/image2.png"/><Relationship Id="rId9" Type="http://schemas.openxmlformats.org/officeDocument/2006/relationships/package" Target="../embeddings/Dessin_Microsoft_Visio31.vsd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0.emf"/><Relationship Id="rId5" Type="http://schemas.openxmlformats.org/officeDocument/2006/relationships/package" Target="../embeddings/Dessin_Microsoft_Visio34.vsdx"/><Relationship Id="rId4" Type="http://schemas.openxmlformats.org/officeDocument/2006/relationships/image" Target="../media/image139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4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7.png"/><Relationship Id="rId5" Type="http://schemas.openxmlformats.org/officeDocument/2006/relationships/image" Target="../media/image146.jpeg"/><Relationship Id="rId4" Type="http://schemas.openxmlformats.org/officeDocument/2006/relationships/image" Target="../media/image145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33.png"/><Relationship Id="rId3" Type="http://schemas.openxmlformats.org/officeDocument/2006/relationships/image" Target="../media/image88.png"/><Relationship Id="rId7" Type="http://schemas.microsoft.com/office/2007/relationships/hdphoto" Target="../media/hdphoto11.wdp"/><Relationship Id="rId12" Type="http://schemas.microsoft.com/office/2007/relationships/hdphoto" Target="../media/hdphoto12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1.png"/><Relationship Id="rId5" Type="http://schemas.microsoft.com/office/2007/relationships/hdphoto" Target="../media/hdphoto14.wdp"/><Relationship Id="rId10" Type="http://schemas.openxmlformats.org/officeDocument/2006/relationships/image" Target="../media/image90.png"/><Relationship Id="rId4" Type="http://schemas.openxmlformats.org/officeDocument/2006/relationships/image" Target="../media/image151.png"/><Relationship Id="rId9" Type="http://schemas.openxmlformats.org/officeDocument/2006/relationships/image" Target="../media/image6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5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54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6.emf"/><Relationship Id="rId11" Type="http://schemas.openxmlformats.org/officeDocument/2006/relationships/image" Target="../media/image158.e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55.emf"/><Relationship Id="rId9" Type="http://schemas.openxmlformats.org/officeDocument/2006/relationships/oleObject" Target="../embeddings/oleObject8.bin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178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56815" y="4452579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489" y="2347784"/>
            <a:ext cx="2917452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2110004" y="2360506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3577996" y="2249830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èche droite 43"/>
          <p:cNvSpPr/>
          <p:nvPr/>
        </p:nvSpPr>
        <p:spPr>
          <a:xfrm>
            <a:off x="3233617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5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5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6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7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8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108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676525"/>
            <a:ext cx="8648700" cy="1885950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r>
              <a:rPr lang="fr-FR" b="1" dirty="0" smtClean="0"/>
              <a:t>: </a:t>
            </a:r>
            <a:r>
              <a:rPr lang="fr-FR" dirty="0" err="1" smtClean="0"/>
              <a:t>sequence</a:t>
            </a:r>
            <a:r>
              <a:rPr lang="fr-FR" dirty="0" smtClean="0"/>
              <a:t> of spatial and temporal </a:t>
            </a:r>
            <a:r>
              <a:rPr lang="fr-FR" dirty="0" err="1" smtClean="0"/>
              <a:t>cuts</a:t>
            </a:r>
            <a:endParaRPr lang="fr-FR" dirty="0" smtClean="0"/>
          </a:p>
          <a:p>
            <a:r>
              <a:rPr lang="fr-FR" b="1" dirty="0" err="1" smtClean="0"/>
              <a:t>Aggregation</a:t>
            </a:r>
            <a:r>
              <a:rPr lang="fr-FR" b="1" dirty="0" smtClean="0"/>
              <a:t>, redistribution: </a:t>
            </a:r>
            <a:r>
              <a:rPr lang="fr-FR" dirty="0" err="1" smtClean="0"/>
              <a:t>principle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temporal </a:t>
            </a:r>
            <a:r>
              <a:rPr lang="fr-FR" dirty="0" err="1" smtClean="0"/>
              <a:t>algorithm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70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472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4779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680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4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43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How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imagine </a:t>
            </a:r>
            <a:r>
              <a:rPr lang="fr-FR" sz="3200" b="1" dirty="0" err="1" smtClean="0"/>
              <a:t>analyzing</a:t>
            </a:r>
            <a:r>
              <a:rPr lang="fr-FR" sz="3200" b="1" dirty="0" smtClean="0"/>
              <a:t> the application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</a:t>
            </a:r>
            <a:r>
              <a:rPr lang="fr-FR" sz="3600" dirty="0" err="1" smtClean="0"/>
              <a:t>Shneiderman’s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Ocelotl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25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3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Framework for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analysis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Respect </a:t>
            </a:r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</a:p>
          <a:p>
            <a:r>
              <a:rPr lang="fr-FR" dirty="0" err="1" smtClean="0"/>
              <a:t>Theoretical</a:t>
            </a:r>
            <a:r>
              <a:rPr lang="fr-FR" dirty="0" smtClean="0"/>
              <a:t> contributions</a:t>
            </a:r>
          </a:p>
          <a:p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Temporal, </a:t>
            </a:r>
            <a:r>
              <a:rPr lang="fr-FR" dirty="0" err="1" smtClean="0"/>
              <a:t>spatiotemporal</a:t>
            </a:r>
            <a:endParaRPr lang="fr-FR" dirty="0" smtClean="0"/>
          </a:p>
          <a:p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(LP)</a:t>
            </a:r>
          </a:p>
          <a:p>
            <a:r>
              <a:rPr lang="fr-FR" dirty="0" smtClean="0"/>
              <a:t>Notable Extension</a:t>
            </a:r>
          </a:p>
          <a:p>
            <a:r>
              <a:rPr lang="fr-FR" dirty="0" smtClean="0"/>
              <a:t>Pipeline -&gt; trace -&gt; visu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392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96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  <p:sp>
        <p:nvSpPr>
          <p:cNvPr id="45" name="Multiplier 44"/>
          <p:cNvSpPr/>
          <p:nvPr/>
        </p:nvSpPr>
        <p:spPr>
          <a:xfrm>
            <a:off x="6570504" y="5546103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04" y="3249700"/>
            <a:ext cx="742487" cy="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solidFill>
            <a:schemeClr val="bg1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04" y="3249700"/>
            <a:ext cx="742487" cy="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Population, </a:t>
            </a:r>
            <a:r>
              <a:rPr lang="fr-FR" dirty="0" err="1" smtClean="0"/>
              <a:t>individuals</a:t>
            </a:r>
            <a:r>
              <a:rPr lang="fr-FR" dirty="0" smtClean="0"/>
              <a:t>, </a:t>
            </a:r>
            <a:r>
              <a:rPr lang="fr-FR" dirty="0" err="1" smtClean="0"/>
              <a:t>attributes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2199630" y="2418429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290129" y="2589375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604900" y="3166216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365617" y="3921822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956577" y="3423387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641806" y="2831541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2498665" y="4001025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4247258" y="2290272"/>
            <a:ext cx="1486968" cy="700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5766645" y="202247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645" y="202247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901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4083465" y="3089304"/>
            <a:ext cx="1683180" cy="3161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5766645" y="2850022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645" y="2850022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95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3604899" y="4161105"/>
            <a:ext cx="2161746" cy="98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5734226" y="412164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226" y="412164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654" t="-7576" r="-664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6168571" y="452832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4578350" y="4986644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350" y="4986644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6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951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5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8773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2129611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saved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2129611"/>
                <a:ext cx="8648700" cy="1808566"/>
              </a:xfrm>
              <a:blipFill rotWithShape="0">
                <a:blip r:embed="rId2"/>
                <a:stretch>
                  <a:fillRect l="-635" t="-37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r="-7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440" y="2525485"/>
            <a:ext cx="8648700" cy="3294743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Reduce</a:t>
            </a:r>
            <a:r>
              <a:rPr lang="fr-FR" b="1" dirty="0" smtClean="0"/>
              <a:t> </a:t>
            </a:r>
            <a:r>
              <a:rPr lang="fr-FR" dirty="0" smtClean="0"/>
              <a:t>set of </a:t>
            </a:r>
            <a:r>
              <a:rPr lang="fr-FR" b="1" dirty="0" smtClean="0"/>
              <a:t> partition </a:t>
            </a:r>
            <a:r>
              <a:rPr lang="fr-FR" dirty="0" smtClean="0"/>
              <a:t>size</a:t>
            </a:r>
          </a:p>
          <a:p>
            <a:r>
              <a:rPr lang="fr-FR" b="1" dirty="0" err="1" smtClean="0"/>
              <a:t>Decrease</a:t>
            </a:r>
            <a:r>
              <a:rPr lang="fr-FR" dirty="0" smtClean="0"/>
              <a:t> </a:t>
            </a:r>
            <a:r>
              <a:rPr lang="fr-FR" dirty="0" err="1" smtClean="0"/>
              <a:t>algorithmic</a:t>
            </a:r>
            <a:r>
              <a:rPr lang="fr-FR" dirty="0" smtClean="0"/>
              <a:t> </a:t>
            </a:r>
            <a:r>
              <a:rPr lang="fr-FR" b="1" dirty="0" err="1" smtClean="0"/>
              <a:t>complexity</a:t>
            </a:r>
            <a:endParaRPr lang="fr-FR" b="1" dirty="0" smtClean="0"/>
          </a:p>
          <a:p>
            <a:r>
              <a:rPr lang="fr-FR" dirty="0" err="1" smtClean="0"/>
              <a:t>Bring</a:t>
            </a:r>
            <a:r>
              <a:rPr lang="fr-FR" dirty="0" smtClean="0"/>
              <a:t> </a:t>
            </a:r>
            <a:r>
              <a:rPr lang="fr-FR" b="1" dirty="0" err="1" smtClean="0"/>
              <a:t>coherence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err="1" smtClean="0"/>
              <a:t>syntaxic</a:t>
            </a:r>
            <a:r>
              <a:rPr lang="fr-FR" dirty="0" smtClean="0"/>
              <a:t> and </a:t>
            </a:r>
            <a:r>
              <a:rPr lang="fr-FR" b="1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characteristics</a:t>
            </a:r>
            <a:r>
              <a:rPr lang="fr-FR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lipse 53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stCxn id="5" idx="3"/>
            <a:endCxn id="15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5" idx="5"/>
            <a:endCxn id="8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8" idx="3"/>
            <a:endCxn id="9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4"/>
            <a:endCxn id="14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8" idx="5"/>
            <a:endCxn id="10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5" idx="5"/>
            <a:endCxn id="17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3"/>
            <a:endCxn id="16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20" idx="3"/>
            <a:endCxn id="30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20" idx="5"/>
            <a:endCxn id="23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3" idx="3"/>
            <a:endCxn id="24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3" idx="4"/>
            <a:endCxn id="29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23" idx="5"/>
            <a:endCxn id="25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/>
          <p:cNvCxnSpPr>
            <a:stCxn id="30" idx="5"/>
            <a:endCxn id="32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30" idx="3"/>
            <a:endCxn id="31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avec flèche 35"/>
          <p:cNvCxnSpPr>
            <a:stCxn id="35" idx="3"/>
            <a:endCxn id="45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35" idx="5"/>
            <a:endCxn id="38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38" idx="3"/>
            <a:endCxn id="39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38" idx="4"/>
            <a:endCxn id="44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38" idx="5"/>
            <a:endCxn id="40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>
            <a:stCxn id="45" idx="5"/>
            <a:endCxn id="47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45" idx="3"/>
            <a:endCxn id="46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57" name="Connecteur droit avec flèche 56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60654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02324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</a:t>
            </a:r>
            <a:r>
              <a:rPr lang="fr-FR" dirty="0" smtClean="0"/>
              <a:t>relation </a:t>
            </a:r>
            <a:r>
              <a:rPr lang="fr-FR" dirty="0" smtClean="0"/>
              <a:t>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95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3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0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0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2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3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1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2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3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4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5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0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9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54" y="385257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24742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9" name="Visio" r:id="rId4" imgW="18707115" imgH="8563138" progId="Visio.Drawing.15">
                  <p:embed/>
                </p:oleObj>
              </mc:Choice>
              <mc:Fallback>
                <p:oleObj name="Visio" r:id="rId4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7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2" y="398832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9" y="4512695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Bar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Colored</a:t>
            </a:r>
            <a:endParaRPr lang="fr-FR" dirty="0" smtClean="0"/>
          </a:p>
          <a:p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Stacked</a:t>
            </a:r>
            <a:r>
              <a:rPr lang="fr-FR" dirty="0" smtClean="0"/>
              <a:t> bar</a:t>
            </a:r>
          </a:p>
          <a:p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0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501337"/>
              </p:ext>
            </p:extLst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5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7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TS </a:t>
            </a:r>
            <a:r>
              <a:rPr lang="fr-FR" b="1" dirty="0" smtClean="0"/>
              <a:t>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23" y="2162629"/>
            <a:ext cx="2531365" cy="25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Conjugate</a:t>
            </a:r>
            <a:r>
              <a:rPr lang="fr-FR" dirty="0" smtClean="0"/>
              <a:t> </a:t>
            </a:r>
            <a:r>
              <a:rPr lang="fr-FR" dirty="0" smtClean="0"/>
              <a:t>Gradient running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1534526"/>
            <a:ext cx="4259943" cy="170397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4652374"/>
            <a:ext cx="4259944" cy="17039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90" y="3098483"/>
            <a:ext cx="4230924" cy="16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181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</a:t>
            </a:r>
            <a:r>
              <a:rPr lang="fr-FR" b="1" dirty="0" smtClean="0"/>
              <a:t>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</a:t>
            </a:r>
            <a:r>
              <a:rPr lang="fr-FR" b="1" dirty="0" smtClean="0"/>
              <a:t>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</a:t>
            </a:r>
            <a:r>
              <a:rPr lang="fr-FR" b="1" dirty="0" smtClean="0"/>
              <a:t>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7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9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1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40505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pic>
        <p:nvPicPr>
          <p:cNvPr id="45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62" y="530277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45" idx="1"/>
          </p:cNvCxnSpPr>
          <p:nvPr/>
        </p:nvCxnSpPr>
        <p:spPr>
          <a:xfrm>
            <a:off x="3631131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5" idx="3"/>
          </p:cNvCxnSpPr>
          <p:nvPr/>
        </p:nvCxnSpPr>
        <p:spPr>
          <a:xfrm>
            <a:off x="4665992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07" name="Visio" r:id="rId5" imgW="7391371" imgH="5591142" progId="Visio.Drawing.15">
                  <p:embed/>
                </p:oleObj>
              </mc:Choice>
              <mc:Fallback>
                <p:oleObj name="Visio" r:id="rId5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08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09" name="Visio" r:id="rId9" imgW="7143904" imgH="5343623" progId="Visio.Drawing.15">
                  <p:embed/>
                </p:oleObj>
              </mc:Choice>
              <mc:Fallback>
                <p:oleObj name="Visio" r:id="rId9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0" name="Visio" r:id="rId11" imgW="7143904" imgH="5343623" progId="Visio.Drawing.15">
                  <p:embed/>
                </p:oleObj>
              </mc:Choice>
              <mc:Fallback>
                <p:oleObj name="Visio" r:id="rId11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2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3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Upper</a:t>
            </a:r>
            <a:r>
              <a:rPr lang="fr-FR" dirty="0" smtClean="0"/>
              <a:t> Gauss </a:t>
            </a:r>
            <a:r>
              <a:rPr lang="fr-FR" dirty="0" err="1" smtClean="0"/>
              <a:t>Siedel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270001"/>
            <a:ext cx="9042400" cy="5086350"/>
          </a:xfrm>
          <a:prstGeom prst="rect">
            <a:avLst/>
          </a:prstGeom>
        </p:spPr>
      </p:pic>
      <p:pic>
        <p:nvPicPr>
          <p:cNvPr id="8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7829328" y="289448"/>
            <a:ext cx="1445202" cy="10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3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5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</a:t>
            </a:r>
            <a:r>
              <a:rPr lang="fr-FR" dirty="0" smtClean="0"/>
              <a:t>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solidFill>
            <a:schemeClr val="accent2"/>
          </a:solidFill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598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analyze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application?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</a:t>
            </a:r>
            <a:r>
              <a:rPr lang="fr-FR" dirty="0" smtClean="0"/>
              <a:t>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solidFill>
            <a:srgbClr val="FF0000"/>
          </a:solidFill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</a:t>
            </a:r>
            <a:r>
              <a:rPr lang="fr-FR" dirty="0" smtClean="0"/>
              <a:t>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solidFill>
            <a:srgbClr val="FF0000"/>
          </a:solidFill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Shneiderman’s</a:t>
            </a:r>
            <a:r>
              <a:rPr lang="fr-FR" sz="3200" dirty="0" smtClean="0"/>
              <a:t> </a:t>
            </a:r>
            <a:r>
              <a:rPr lang="fr-FR" sz="3200" dirty="0" smtClean="0"/>
              <a:t>mantra: </a:t>
            </a:r>
            <a:r>
              <a:rPr lang="fr-FR" sz="3200" dirty="0" err="1" smtClean="0"/>
              <a:t>D</a:t>
            </a:r>
            <a:r>
              <a:rPr lang="fr-FR" sz="3200" dirty="0" err="1" smtClean="0"/>
              <a:t>etails</a:t>
            </a:r>
            <a:r>
              <a:rPr lang="fr-FR" sz="3200" dirty="0" smtClean="0"/>
              <a:t> on </a:t>
            </a:r>
            <a:r>
              <a:rPr lang="fr-FR" sz="3200" dirty="0" err="1" smtClean="0"/>
              <a:t>demand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/>
              <a:t>Shneiderman’s</a:t>
            </a:r>
            <a:r>
              <a:rPr lang="fr-FR" sz="3200" dirty="0"/>
              <a:t> mantra: </a:t>
            </a:r>
            <a:r>
              <a:rPr lang="fr-FR" sz="3200" dirty="0" err="1"/>
              <a:t>Details</a:t>
            </a:r>
            <a:r>
              <a:rPr lang="fr-FR" sz="3200" dirty="0"/>
              <a:t> on </a:t>
            </a:r>
            <a:r>
              <a:rPr lang="fr-FR" sz="3200" dirty="0" err="1"/>
              <a:t>demand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/>
              <a:t>Shneiderman’s</a:t>
            </a:r>
            <a:r>
              <a:rPr lang="fr-FR" sz="3200" dirty="0"/>
              <a:t> mantra: </a:t>
            </a:r>
            <a:r>
              <a:rPr lang="fr-FR" sz="3200" dirty="0" err="1"/>
              <a:t>Details</a:t>
            </a:r>
            <a:r>
              <a:rPr lang="fr-FR" sz="3200" dirty="0"/>
              <a:t> on </a:t>
            </a:r>
            <a:r>
              <a:rPr lang="fr-FR" sz="3200" dirty="0" err="1"/>
              <a:t>demand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contenu 5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523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867071"/>
              </p:ext>
            </p:extLst>
          </p:nvPr>
        </p:nvGraphicFramePr>
        <p:xfrm>
          <a:off x="1814" y="1600427"/>
          <a:ext cx="9153071" cy="4576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3" name="Acrobat Document" r:id="rId3" imgW="5486400" imgH="2743083" progId="AcroExch.Document.11">
                  <p:embed/>
                </p:oleObj>
              </mc:Choice>
              <mc:Fallback>
                <p:oleObj name="Acrobat Document" r:id="rId3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4" y="1600427"/>
                        <a:ext cx="9153071" cy="4576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Cache Performance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802217"/>
              </p:ext>
            </p:extLst>
          </p:nvPr>
        </p:nvGraphicFramePr>
        <p:xfrm>
          <a:off x="104328" y="1487491"/>
          <a:ext cx="9039672" cy="451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Acrobat Document" r:id="rId3" imgW="5486400" imgH="2743083" progId="AcroExch.Document.11">
                  <p:embed/>
                </p:oleObj>
              </mc:Choice>
              <mc:Fallback>
                <p:oleObj name="Acrobat Document" r:id="rId3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28" y="1487491"/>
                        <a:ext cx="9039672" cy="4519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284226"/>
              </p:ext>
            </p:extLst>
          </p:nvPr>
        </p:nvGraphicFramePr>
        <p:xfrm>
          <a:off x="811326" y="1194991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6" name="Acrobat Document" r:id="rId3" imgW="3152486" imgH="1847798" progId="AcroExch.Document.11">
                  <p:embed/>
                </p:oleObj>
              </mc:Choice>
              <mc:Fallback>
                <p:oleObj name="Acrobat Document" r:id="rId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6" y="1194991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31568"/>
              </p:ext>
            </p:extLst>
          </p:nvPr>
        </p:nvGraphicFramePr>
        <p:xfrm>
          <a:off x="83967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7" name="Acrobat Document" r:id="rId5" imgW="3152486" imgH="1847798" progId="AcroExch.Document.11">
                  <p:embed/>
                </p:oleObj>
              </mc:Choice>
              <mc:Fallback>
                <p:oleObj name="Acrobat Document" r:id="rId5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67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487391"/>
              </p:ext>
            </p:extLst>
          </p:nvPr>
        </p:nvGraphicFramePr>
        <p:xfrm>
          <a:off x="475008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8" name="Acrobat Document" r:id="rId7" imgW="3152486" imgH="1847798" progId="AcroExch.Document.11">
                  <p:embed/>
                </p:oleObj>
              </mc:Choice>
              <mc:Fallback>
                <p:oleObj name="Acrobat Document" r:id="rId7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008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561712"/>
              </p:ext>
            </p:extLst>
          </p:nvPr>
        </p:nvGraphicFramePr>
        <p:xfrm>
          <a:off x="2768033" y="5010150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9" name="Acrobat Document" r:id="rId9" imgW="3152486" imgH="1847798" progId="AcroExch.Document.11">
                  <p:embed/>
                </p:oleObj>
              </mc:Choice>
              <mc:Fallback>
                <p:oleObj name="Acrobat Document" r:id="rId9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033" y="5010150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1681"/>
              </p:ext>
            </p:extLst>
          </p:nvPr>
        </p:nvGraphicFramePr>
        <p:xfrm>
          <a:off x="4705634" y="1221297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0" name="Acrobat Document" r:id="rId10" imgW="3152486" imgH="1847798" progId="AcroExch.Document.11">
                  <p:embed/>
                </p:oleObj>
              </mc:Choice>
              <mc:Fallback>
                <p:oleObj name="Acrobat Document" r:id="rId10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05634" y="1221297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444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4583</TotalTime>
  <Words>1875</Words>
  <Application>Microsoft Office PowerPoint</Application>
  <PresentationFormat>Affichage à l'écran (4:3)</PresentationFormat>
  <Paragraphs>960</Paragraphs>
  <Slides>115</Slides>
  <Notes>13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115</vt:i4>
      </vt:variant>
    </vt:vector>
  </HeadingPairs>
  <TitlesOfParts>
    <vt:vector size="125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Adobe Acrobat Document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Main thread</vt:lpstr>
      <vt:lpstr>May the quality of service be with you</vt:lpstr>
      <vt:lpstr>How to analyze this application?</vt:lpstr>
      <vt:lpstr>Complexity of multimedia applications</vt:lpstr>
      <vt:lpstr>How to debug our application?</vt:lpstr>
      <vt:lpstr>Information contained in traces</vt:lpstr>
      <vt:lpstr>Visualize structure and temporal behavior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Shneiderman’s with Ocelotl</vt:lpstr>
      <vt:lpstr>Overview</vt:lpstr>
      <vt:lpstr>Framework for spatiotemporal analysis</vt:lpstr>
      <vt:lpstr>Overviews</vt:lpstr>
      <vt:lpstr>Ocelotl Analysis Tool</vt:lpstr>
      <vt:lpstr>Lamarche-Perrin’s Method</vt:lpstr>
      <vt:lpstr>Multi agent system analysis</vt:lpstr>
      <vt:lpstr>Multi agent system analysis</vt:lpstr>
      <vt:lpstr>Lamarche-Perrin’s method</vt:lpstr>
      <vt:lpstr>Population, individuals, attributes</vt:lpstr>
      <vt:lpstr>Partition the population</vt:lpstr>
      <vt:lpstr>From the partition to the interpretation</vt:lpstr>
      <vt:lpstr>How to choose the « good » partitions?</vt:lpstr>
      <vt:lpstr>Best Partition problem</vt:lpstr>
      <vt:lpstr>Complexity</vt:lpstr>
      <vt:lpstr>Complexity reduction</vt:lpstr>
      <vt:lpstr>Information Loss</vt:lpstr>
      <vt:lpstr>Parametrized Information Criterion</vt:lpstr>
      <vt:lpstr>Constrain the set of partitions</vt:lpstr>
      <vt:lpstr>Ex: Hierarchical aggregation</vt:lpstr>
      <vt:lpstr>Ex: Ordered set aggregation</vt:lpstr>
      <vt:lpstr>How to build a polynomial algorithm?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Visualize the trace abstraction</vt:lpstr>
      <vt:lpstr>Stacked bar chart visual aggregation</vt:lpstr>
      <vt:lpstr>Example of analyses</vt:lpstr>
      <vt:lpstr>Main thread</vt:lpstr>
      <vt:lpstr>TS Record use case</vt:lpstr>
      <vt:lpstr>Présentation PowerPoint</vt:lpstr>
      <vt:lpstr>Conjugate Gradient running on G5K</vt:lpstr>
      <vt:lpstr>We need some space!</vt:lpstr>
      <vt:lpstr>Spatiotemporal Analysis</vt:lpstr>
      <vt:lpstr>Interest of spatiotemporal analysis</vt:lpstr>
      <vt:lpstr>Hardware/software hierarchy</vt:lpstr>
      <vt:lpstr>Build a microscopic model from the trace</vt:lpstr>
      <vt:lpstr>Microscopic model structure</vt:lpstr>
      <vt:lpstr>Hierarchize the spatial dimension</vt:lpstr>
      <vt:lpstr>Aggregate the microscopic model</vt:lpstr>
      <vt:lpstr>Forbidden Aggregates</vt:lpstr>
      <vt:lpstr>Visualize the abstraction</vt:lpstr>
      <vt:lpstr>Visual aggregation</vt:lpstr>
      <vt:lpstr>Example of analyses</vt:lpstr>
      <vt:lpstr>Lower Upper Gauss Siedel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Cache Performance</vt:lpstr>
      <vt:lpstr>Temporal Aggregation</vt:lpstr>
      <vt:lpstr>Spatiotemporal Aggregation</vt:lpstr>
      <vt:lpstr>Conclusion</vt:lpstr>
      <vt:lpstr>Publications</vt:lpstr>
      <vt:lpstr>Backup</vt:lpstr>
      <vt:lpstr>Main thread: a recording application</vt:lpstr>
      <vt:lpstr>How to adapt LP method to spatiotemporal analysis?</vt:lpstr>
      <vt:lpstr>Microscopic model building</vt:lpstr>
      <vt:lpstr>Quality computation</vt:lpstr>
      <vt:lpstr>Best cut computation</vt:lpstr>
      <vt:lpstr>Quality computation </vt:lpstr>
      <vt:lpstr>Aggregation algorithm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406</cp:revision>
  <dcterms:created xsi:type="dcterms:W3CDTF">2015-05-04T13:17:04Z</dcterms:created>
  <dcterms:modified xsi:type="dcterms:W3CDTF">2015-05-26T22:03:47Z</dcterms:modified>
</cp:coreProperties>
</file>